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5" r:id="rId3"/>
    <p:sldId id="261" r:id="rId4"/>
    <p:sldId id="257" r:id="rId5"/>
    <p:sldId id="262" r:id="rId6"/>
    <p:sldId id="263" r:id="rId7"/>
    <p:sldId id="265" r:id="rId8"/>
    <p:sldId id="258" r:id="rId9"/>
    <p:sldId id="267" r:id="rId10"/>
    <p:sldId id="268" r:id="rId11"/>
    <p:sldId id="28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89" r:id="rId22"/>
    <p:sldId id="287" r:id="rId23"/>
    <p:sldId id="288" r:id="rId24"/>
    <p:sldId id="260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5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2628"/>
  </p:normalViewPr>
  <p:slideViewPr>
    <p:cSldViewPr snapToGrid="0" snapToObjects="1">
      <p:cViewPr varScale="1">
        <p:scale>
          <a:sx n="89" d="100"/>
          <a:sy n="89" d="100"/>
        </p:scale>
        <p:origin x="133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E74B7-D44C-CF4B-82EC-7DD649029A57}" type="datetimeFigureOut">
              <a:rPr lang="it-IT" smtClean="0"/>
              <a:t>21/09/18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04352-E2F4-1C4E-87E8-DF30B977FA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0362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Gli stakeholder di un’impresa sono i portatori di interesse che ruotano intorno all’organizzazione. Rappresentano l’universo delle persone e delle entità interessate ai prodotti, ai servizi, allo stato ed al benessere dell’organizzazione. Una volta venivano identificati con i clienti, gli investitori, i fornitori e i dipendenti dell’impresa (i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cosidetti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stakeholder tradizionali). Oggi si tende ad allargare il mix degli stakeholder includendo anche i regolatori, i gruppi di pressione, l’opinione pubblica ed i media, la comunità, i concorrenti, i potenziali dipendenti, i potenziali investitori, i partner, ed altri ancora (i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cosidetti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stakeholder emergenti). Visto l’ampliamento del mix di stakeholder, gestirne le relazioni è diventato decisamente più complesso che in passato, anche se, nella maggior parte dei casi, i collegamenti più stretti rimangono quelli con un gruppo limitato: gli investitori, i clienti, i dipendenti, i fornitori ed i regolatori. In dipendenza dall’importanza strategica di questi stakeholder per il business dell’impresa, sarà opportuno definire obiettivi ed indicatori che tengano conto della loro soddisfazione e del contributo che questi possono dare al successo dell’impresa.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92D13-BEA9-784B-841A-9C76490B4CB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9370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92D13-BEA9-784B-841A-9C76490B4CB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5090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6409A-9E2A-A14F-BDFE-B7D90857646E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2C1B-112A-AF44-9BBD-EBDC809A35F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52687" y="4389183"/>
            <a:ext cx="728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86F8F"/>
                </a:solidFill>
                <a:latin typeface="+mj-lt"/>
                <a:ea typeface="Helvetica Neue Light" charset="0"/>
                <a:cs typeface="Helvetica Neue Light" charset="0"/>
              </a:rPr>
              <a:t>Training and mentoring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48" y="1199297"/>
            <a:ext cx="3146104" cy="307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97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6409A-9E2A-A14F-BDFE-B7D90857646E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2C1B-112A-AF44-9BBD-EBDC809A3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5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6409A-9E2A-A14F-BDFE-B7D90857646E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2C1B-112A-AF44-9BBD-EBDC809A3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48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86E8E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FontTx/>
              <a:buNone/>
              <a:defRPr sz="2800">
                <a:solidFill>
                  <a:srgbClr val="636463"/>
                </a:solidFill>
                <a:latin typeface="+mn-lt"/>
              </a:defRPr>
            </a:lvl1pPr>
            <a:lvl2pPr marL="457200" indent="0">
              <a:buFontTx/>
              <a:buNone/>
              <a:defRPr sz="2400">
                <a:solidFill>
                  <a:srgbClr val="636463"/>
                </a:solidFill>
                <a:latin typeface="+mn-lt"/>
              </a:defRPr>
            </a:lvl2pPr>
            <a:lvl3pPr marL="914400" indent="0">
              <a:buFontTx/>
              <a:buNone/>
              <a:defRPr sz="2000">
                <a:solidFill>
                  <a:srgbClr val="636463"/>
                </a:solidFill>
                <a:latin typeface="+mn-lt"/>
              </a:defRPr>
            </a:lvl3pPr>
            <a:lvl4pPr marL="1371600" indent="0">
              <a:buFontTx/>
              <a:buNone/>
              <a:defRPr sz="1800">
                <a:solidFill>
                  <a:srgbClr val="636463"/>
                </a:solidFill>
                <a:latin typeface="+mn-lt"/>
              </a:defRPr>
            </a:lvl4pPr>
            <a:lvl5pPr marL="1828800" indent="0">
              <a:buFontTx/>
              <a:buNone/>
              <a:defRPr sz="1800">
                <a:solidFill>
                  <a:srgbClr val="636463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6409A-9E2A-A14F-BDFE-B7D90857646E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2C1B-112A-AF44-9BBD-EBDC809A35F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297391" y="763043"/>
            <a:ext cx="16759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9E9F9E"/>
                </a:solidFill>
                <a:latin typeface="+mn-lt"/>
                <a:ea typeface="Helvetica Neue Light" charset="0"/>
                <a:cs typeface="Helvetica Neue Light" charset="0"/>
              </a:rPr>
              <a:t>Training and mentoring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02" y="230786"/>
            <a:ext cx="731250" cy="5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03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386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6409A-9E2A-A14F-BDFE-B7D90857646E}" type="datetimeFigureOut">
              <a:rPr lang="en-US" smtClean="0"/>
              <a:t>9/21/18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2C1B-112A-AF44-9BBD-EBDC809A35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320578" y="764677"/>
            <a:ext cx="15914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+mn-lt"/>
                <a:ea typeface="Helvetica Neue Light" charset="0"/>
                <a:cs typeface="Helvetica Neue Light" charset="0"/>
              </a:rPr>
              <a:t>Training and mentoring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02" y="230786"/>
            <a:ext cx="731250" cy="5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7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6409A-9E2A-A14F-BDFE-B7D90857646E}" type="datetimeFigureOut">
              <a:rPr lang="en-US" smtClean="0"/>
              <a:t>9/21/18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2C1B-112A-AF44-9BBD-EBDC809A3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6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6409A-9E2A-A14F-BDFE-B7D90857646E}" type="datetimeFigureOut">
              <a:rPr lang="en-US" smtClean="0"/>
              <a:t>9/21/18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2C1B-112A-AF44-9BBD-EBDC809A3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69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9E9F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091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6409A-9E2A-A14F-BDFE-B7D90857646E}" type="datetimeFigureOut">
              <a:rPr lang="en-US" smtClean="0"/>
              <a:t>9/21/18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2C1B-112A-AF44-9BBD-EBDC809A35F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16025"/>
            <a:ext cx="10515600" cy="8477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273588" y="758939"/>
            <a:ext cx="16922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+mn-lt"/>
                <a:ea typeface="Helvetica Neue Light" charset="0"/>
                <a:cs typeface="Helvetica Neue Light" charset="0"/>
              </a:rPr>
              <a:t>Training and mentoring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02" y="230786"/>
            <a:ext cx="731250" cy="5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2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6409A-9E2A-A14F-BDFE-B7D90857646E}" type="datetimeFigureOut">
              <a:rPr lang="en-US" smtClean="0"/>
              <a:t>9/21/18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2C1B-112A-AF44-9BBD-EBDC809A35F3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1A6D5-415A-804F-8A13-74B9ED246F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02" y="230786"/>
            <a:ext cx="731250" cy="501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DE2A11-737A-3C4C-9B0E-9263620867A1}"/>
              </a:ext>
            </a:extLst>
          </p:cNvPr>
          <p:cNvSpPr txBox="1"/>
          <p:nvPr userDrawn="1"/>
        </p:nvSpPr>
        <p:spPr>
          <a:xfrm>
            <a:off x="10297391" y="763043"/>
            <a:ext cx="16759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9E9F9E"/>
                </a:solidFill>
                <a:latin typeface="+mn-lt"/>
                <a:ea typeface="Helvetica Neue Light" charset="0"/>
                <a:cs typeface="Helvetica Neue Light" charset="0"/>
              </a:rPr>
              <a:t>Training and mentoring</a:t>
            </a:r>
          </a:p>
        </p:txBody>
      </p:sp>
    </p:spTree>
    <p:extLst>
      <p:ext uri="{BB962C8B-B14F-4D97-AF65-F5344CB8AC3E}">
        <p14:creationId xmlns:p14="http://schemas.microsoft.com/office/powerpoint/2010/main" val="1248485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6409A-9E2A-A14F-BDFE-B7D90857646E}" type="datetimeFigureOut">
              <a:rPr lang="en-US" smtClean="0"/>
              <a:t>9/21/18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2C1B-112A-AF44-9BBD-EBDC809A3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6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6409A-9E2A-A14F-BDFE-B7D90857646E}" type="datetimeFigureOut">
              <a:rPr lang="en-US" smtClean="0"/>
              <a:t>9/21/18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2C1B-112A-AF44-9BBD-EBDC809A3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6409A-9E2A-A14F-BDFE-B7D90857646E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A2C1B-112A-AF44-9BBD-EBDC809A3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8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51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C30E-5490-E444-BD46-1EAEF869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 e il change/</a:t>
            </a:r>
            <a:r>
              <a:rPr lang="it-IT" dirty="0" err="1"/>
              <a:t>config</a:t>
            </a:r>
            <a:r>
              <a:rPr lang="it-IT" dirty="0"/>
              <a:t>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2EAD5-6C29-A940-BE6F-3AEDE50C6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(basato sugli obbiettivi)</a:t>
            </a:r>
          </a:p>
          <a:p>
            <a:r>
              <a:rPr lang="it-IT" dirty="0"/>
              <a:t>Flessibile</a:t>
            </a:r>
          </a:p>
          <a:p>
            <a:pPr lvl="1"/>
            <a:r>
              <a:rPr lang="it-IT" dirty="0"/>
              <a:t>Non una sola soluzione come regola</a:t>
            </a:r>
          </a:p>
          <a:p>
            <a:pPr lvl="1"/>
            <a:r>
              <a:rPr lang="it-IT" dirty="0"/>
              <a:t>Consapevolezza del change</a:t>
            </a:r>
          </a:p>
          <a:p>
            <a:pPr lvl="1"/>
            <a:r>
              <a:rPr lang="it-IT" dirty="0"/>
              <a:t>Consapevolezza della scelta (</a:t>
            </a:r>
            <a:r>
              <a:rPr lang="it-IT" dirty="0" err="1"/>
              <a:t>Choice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good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Elasticità conseguente</a:t>
            </a:r>
          </a:p>
          <a:p>
            <a:r>
              <a:rPr lang="it-IT" dirty="0"/>
              <a:t>Possibilità di seguire più strade (con vantaggi e svantaggi)</a:t>
            </a:r>
          </a:p>
          <a:p>
            <a:r>
              <a:rPr lang="it-IT" dirty="0"/>
              <a:t>Serve DISCIPLINA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6131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78AB-3C91-D143-AC92-FAD5EA81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organizziamo i change di </a:t>
            </a:r>
            <a:r>
              <a:rPr lang="it-IT" dirty="0" err="1"/>
              <a:t>configuration</a:t>
            </a:r>
            <a:r>
              <a:rPr lang="it-IT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146E5-3655-4548-9E2B-0B2C103F6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0651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C30E-5490-E444-BD46-1EAEF869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Scelta «</a:t>
            </a:r>
            <a:r>
              <a:rPr lang="it-IT" dirty="0" err="1"/>
              <a:t>Formal</a:t>
            </a:r>
            <a:r>
              <a:rPr lang="it-IT" dirty="0"/>
              <a:t> Change Management»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2EAD5-6C29-A940-BE6F-3AEDE50C6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In agile? Sì. Classico ma efficace, e riconoscerlo è un punto a favore.</a:t>
            </a:r>
          </a:p>
          <a:p>
            <a:r>
              <a:rPr lang="it-IT" dirty="0"/>
              <a:t>TO DO impostato all’inizio del progetto</a:t>
            </a:r>
          </a:p>
          <a:p>
            <a:r>
              <a:rPr lang="it-IT" dirty="0"/>
              <a:t>Ogni cambiamento è discusso e deciso all’interno del flusso di lavoro</a:t>
            </a:r>
          </a:p>
          <a:p>
            <a:r>
              <a:rPr lang="it-IT" dirty="0"/>
              <a:t>Situazioni complesse: Change Control Board e meeting ricorrenti</a:t>
            </a:r>
          </a:p>
          <a:p>
            <a:r>
              <a:rPr lang="it-IT" dirty="0"/>
              <a:t>Stessi processi di analisi dei change anche per piccole modifiche</a:t>
            </a:r>
          </a:p>
        </p:txBody>
      </p:sp>
    </p:spTree>
    <p:extLst>
      <p:ext uri="{BB962C8B-B14F-4D97-AF65-F5344CB8AC3E}">
        <p14:creationId xmlns:p14="http://schemas.microsoft.com/office/powerpoint/2010/main" val="4181044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D041-2DBB-364D-B114-25B1D9F3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Scelta «</a:t>
            </a:r>
            <a:r>
              <a:rPr lang="it-IT" dirty="0" err="1"/>
              <a:t>Formal</a:t>
            </a:r>
            <a:r>
              <a:rPr lang="it-IT" dirty="0"/>
              <a:t> Change Management»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38D1B-D829-174D-AA36-4357089B7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Vantaggi</a:t>
            </a:r>
          </a:p>
          <a:p>
            <a:pPr lvl="1"/>
            <a:r>
              <a:rPr lang="it-IT" dirty="0"/>
              <a:t>Compliance (implementazioni per regolamentazioni)</a:t>
            </a:r>
          </a:p>
          <a:p>
            <a:pPr lvl="1"/>
            <a:r>
              <a:rPr lang="it-IT" dirty="0"/>
              <a:t>Progetti che cambiano di rado</a:t>
            </a:r>
          </a:p>
          <a:p>
            <a:r>
              <a:rPr lang="it-IT" dirty="0"/>
              <a:t>Svantaggi</a:t>
            </a:r>
          </a:p>
          <a:p>
            <a:pPr lvl="1"/>
            <a:r>
              <a:rPr lang="it-IT" dirty="0"/>
              <a:t>Troppo dettaglio in fase di analisi iniziale (BRUF, big </a:t>
            </a:r>
            <a:r>
              <a:rPr lang="it-IT" dirty="0" err="1"/>
              <a:t>reqirments</a:t>
            </a:r>
            <a:r>
              <a:rPr lang="it-IT" dirty="0"/>
              <a:t> up front)</a:t>
            </a:r>
          </a:p>
          <a:p>
            <a:pPr lvl="1"/>
            <a:r>
              <a:rPr lang="it-IT" dirty="0"/>
              <a:t>Change che rischiano di impattare i requisiti (consigliato effort per test </a:t>
            </a:r>
            <a:r>
              <a:rPr lang="it-IT" dirty="0" err="1"/>
              <a:t>driven</a:t>
            </a:r>
            <a:r>
              <a:rPr lang="it-IT" dirty="0"/>
              <a:t>)</a:t>
            </a:r>
          </a:p>
          <a:p>
            <a:pPr lvl="1"/>
            <a:r>
              <a:rPr lang="it-IT" dirty="0" err="1"/>
              <a:t>Shift</a:t>
            </a:r>
            <a:r>
              <a:rPr lang="it-IT" dirty="0"/>
              <a:t> di consegne a causa di cambiamenti frequenti</a:t>
            </a:r>
          </a:p>
          <a:p>
            <a:pPr lvl="1"/>
            <a:r>
              <a:rPr lang="it-IT" dirty="0"/>
              <a:t>Strategie indotte di prevenzione dei change (talvolta </a:t>
            </a:r>
            <a:r>
              <a:rPr lang="it-IT" dirty="0" err="1"/>
              <a:t>overengineering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Piccole modifiche con </a:t>
            </a:r>
            <a:r>
              <a:rPr lang="it-IT" dirty="0" err="1"/>
              <a:t>overhead</a:t>
            </a:r>
            <a:r>
              <a:rPr lang="it-IT" dirty="0"/>
              <a:t> di analisi del change rispetto all’esecuzione</a:t>
            </a:r>
          </a:p>
        </p:txBody>
      </p:sp>
    </p:spTree>
    <p:extLst>
      <p:ext uri="{BB962C8B-B14F-4D97-AF65-F5344CB8AC3E}">
        <p14:creationId xmlns:p14="http://schemas.microsoft.com/office/powerpoint/2010/main" val="2567034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C30E-5490-E444-BD46-1EAEF869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Scelta «Scrum Product Backlog»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2EAD5-6C29-A940-BE6F-3AEDE50C6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Lista ordinata di work item</a:t>
            </a:r>
          </a:p>
          <a:p>
            <a:r>
              <a:rPr lang="it-IT" dirty="0"/>
              <a:t>Costantemente in evoluzione con la vita del progetto</a:t>
            </a:r>
          </a:p>
          <a:p>
            <a:r>
              <a:rPr lang="it-IT" dirty="0"/>
              <a:t>Seguita da Product Owner</a:t>
            </a:r>
          </a:p>
          <a:p>
            <a:r>
              <a:rPr lang="it-IT" dirty="0"/>
              <a:t>Ordinata in base al Business Value dei work item</a:t>
            </a:r>
          </a:p>
          <a:p>
            <a:r>
              <a:rPr lang="it-IT" dirty="0"/>
              <a:t>Viene presa una parte in base all’ordine per essere lavorata</a:t>
            </a:r>
          </a:p>
          <a:p>
            <a:r>
              <a:rPr lang="it-IT" dirty="0"/>
              <a:t>Approccio </a:t>
            </a:r>
            <a:r>
              <a:rPr lang="it-IT" dirty="0" err="1"/>
              <a:t>iterarivo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7779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D041-2DBB-364D-B114-25B1D9F3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Scelta «Scrum Product Backlog»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38D1B-D829-174D-AA36-4357089B7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Vantaggi</a:t>
            </a:r>
          </a:p>
          <a:p>
            <a:pPr lvl="1"/>
            <a:r>
              <a:rPr lang="it-IT" dirty="0"/>
              <a:t>Semplice da gestire e da capire (ordinamento)</a:t>
            </a:r>
          </a:p>
          <a:p>
            <a:pPr lvl="1"/>
            <a:r>
              <a:rPr lang="it-IT" dirty="0"/>
              <a:t>Garantisce il lavoro sempre sullo item più prioritario (ROI immediato)</a:t>
            </a:r>
          </a:p>
          <a:p>
            <a:pPr lvl="1"/>
            <a:r>
              <a:rPr lang="it-IT" dirty="0"/>
              <a:t>Facile aggiungere elementi in priorità anche per gli stakeholder</a:t>
            </a:r>
          </a:p>
          <a:p>
            <a:r>
              <a:rPr lang="it-IT" dirty="0"/>
              <a:t>Svantaggi</a:t>
            </a:r>
          </a:p>
          <a:p>
            <a:pPr lvl="1"/>
            <a:r>
              <a:rPr lang="it-IT" dirty="0"/>
              <a:t>Non copre tutti i tipi di change (ad esempio le collaborazioni, la formazione)</a:t>
            </a:r>
          </a:p>
          <a:p>
            <a:pPr lvl="1"/>
            <a:r>
              <a:rPr lang="it-IT" dirty="0"/>
              <a:t>È necessario fare scansione e pulire la situazione (grooming)</a:t>
            </a:r>
          </a:p>
          <a:p>
            <a:pPr lvl="1"/>
            <a:r>
              <a:rPr lang="it-IT" dirty="0"/>
              <a:t>È solo uno per progetto e non è cross-funzionale</a:t>
            </a:r>
          </a:p>
          <a:p>
            <a:pPr lvl="1"/>
            <a:r>
              <a:rPr lang="it-IT" dirty="0"/>
              <a:t>Non supporta i requisiti tecnici (Scrum è ottimo per i funzionali, </a:t>
            </a:r>
            <a:r>
              <a:rPr lang="it-IT" dirty="0" err="1"/>
              <a:t>user</a:t>
            </a:r>
            <a:r>
              <a:rPr lang="it-IT" dirty="0"/>
              <a:t> story)</a:t>
            </a:r>
          </a:p>
          <a:p>
            <a:pPr lvl="1"/>
            <a:r>
              <a:rPr lang="it-IT" dirty="0"/>
              <a:t>Serve un PO che sia ben organizzato e che organizzi in maniera efficace</a:t>
            </a:r>
          </a:p>
        </p:txBody>
      </p:sp>
    </p:spTree>
    <p:extLst>
      <p:ext uri="{BB962C8B-B14F-4D97-AF65-F5344CB8AC3E}">
        <p14:creationId xmlns:p14="http://schemas.microsoft.com/office/powerpoint/2010/main" val="1736803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C30E-5490-E444-BD46-1EAEF869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Scelta «Work Item </a:t>
            </a:r>
            <a:r>
              <a:rPr lang="it-IT" dirty="0" err="1"/>
              <a:t>Stacks</a:t>
            </a:r>
            <a:r>
              <a:rPr lang="it-IT" dirty="0"/>
              <a:t>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2EAD5-6C29-A940-BE6F-3AEDE50C6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Estensione del precedente, anche noto come «Work item </a:t>
            </a:r>
            <a:r>
              <a:rPr lang="it-IT" dirty="0" err="1"/>
              <a:t>queue</a:t>
            </a:r>
            <a:r>
              <a:rPr lang="it-IT" dirty="0"/>
              <a:t>»</a:t>
            </a:r>
          </a:p>
          <a:p>
            <a:r>
              <a:rPr lang="it-IT" dirty="0"/>
              <a:t>Formato da:</a:t>
            </a:r>
          </a:p>
          <a:p>
            <a:pPr lvl="1"/>
            <a:r>
              <a:rPr lang="it-IT" dirty="0"/>
              <a:t>requisiti</a:t>
            </a:r>
          </a:p>
          <a:p>
            <a:pPr lvl="1"/>
            <a:r>
              <a:rPr lang="it-IT" dirty="0"/>
              <a:t>anomalie</a:t>
            </a:r>
          </a:p>
          <a:p>
            <a:pPr lvl="1"/>
            <a:r>
              <a:rPr lang="it-IT" dirty="0"/>
              <a:t>richieste di collaborazione con altri team</a:t>
            </a:r>
          </a:p>
          <a:p>
            <a:pPr lvl="1"/>
            <a:r>
              <a:rPr lang="it-IT" dirty="0"/>
              <a:t>richieste personali</a:t>
            </a:r>
          </a:p>
          <a:p>
            <a:r>
              <a:rPr lang="it-IT" dirty="0"/>
              <a:t>Ordinato con il valore secondo business e stakeholder</a:t>
            </a:r>
          </a:p>
          <a:p>
            <a:r>
              <a:rPr lang="it-IT" dirty="0"/>
              <a:t>Ordinato anche in base alla salute del team</a:t>
            </a:r>
          </a:p>
          <a:p>
            <a:r>
              <a:rPr lang="it-IT" dirty="0"/>
              <a:t>Reagisce alle necessità (ad esempio riduzione dei rischi tecnici)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68483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D041-2DBB-364D-B114-25B1D9F3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Scelta «Work Item </a:t>
            </a:r>
            <a:r>
              <a:rPr lang="it-IT" dirty="0" err="1"/>
              <a:t>Stacks</a:t>
            </a:r>
            <a:r>
              <a:rPr lang="it-IT" dirty="0"/>
              <a:t>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38D1B-D829-174D-AA36-4357089B7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Vantaggi</a:t>
            </a:r>
          </a:p>
          <a:p>
            <a:pPr lvl="1"/>
            <a:r>
              <a:rPr lang="it-IT" dirty="0"/>
              <a:t>Vantaggi della soluzione precedente</a:t>
            </a:r>
          </a:p>
          <a:p>
            <a:pPr lvl="1"/>
            <a:r>
              <a:rPr lang="it-IT" dirty="0"/>
              <a:t>Supporta tutti i tipi di work item, rendendo il processo di change più fluente</a:t>
            </a:r>
          </a:p>
          <a:p>
            <a:pPr lvl="1"/>
            <a:r>
              <a:rPr lang="it-IT" dirty="0"/>
              <a:t>Aumenta la possibilità di ridurre i rischi e di ottenere un prodotto di successo</a:t>
            </a:r>
          </a:p>
          <a:p>
            <a:r>
              <a:rPr lang="it-IT" dirty="0"/>
              <a:t>Svantaggi</a:t>
            </a:r>
          </a:p>
          <a:p>
            <a:pPr lvl="1"/>
            <a:r>
              <a:rPr lang="it-IT" dirty="0"/>
              <a:t>Aumenta la responsabilità del PO sulla salute del team (serve </a:t>
            </a:r>
            <a:r>
              <a:rPr lang="it-IT" dirty="0" err="1"/>
              <a:t>skill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Il grooming è un più complesso e ha più considerazioni</a:t>
            </a:r>
          </a:p>
          <a:p>
            <a:pPr lvl="1"/>
            <a:r>
              <a:rPr lang="it-IT" dirty="0"/>
              <a:t>Comporta la creazione di custom item per gli elementi prettamente tecnici</a:t>
            </a:r>
          </a:p>
          <a:p>
            <a:pPr lvl="1"/>
            <a:r>
              <a:rPr lang="it-IT" dirty="0"/>
              <a:t>Lascia spazio alla de-</a:t>
            </a:r>
            <a:r>
              <a:rPr lang="it-IT" dirty="0" err="1"/>
              <a:t>prioritizzazione</a:t>
            </a:r>
            <a:r>
              <a:rPr lang="it-IT" dirty="0"/>
              <a:t> degli item di richiesta personale</a:t>
            </a:r>
          </a:p>
        </p:txBody>
      </p:sp>
    </p:spTree>
    <p:extLst>
      <p:ext uri="{BB962C8B-B14F-4D97-AF65-F5344CB8AC3E}">
        <p14:creationId xmlns:p14="http://schemas.microsoft.com/office/powerpoint/2010/main" val="2459953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C30E-5490-E444-BD46-1EAEF869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Scelta «Work Item Pools»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2EAD5-6C29-A940-BE6F-3AEDE50C6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Un pool, non una semplice lista ordinata</a:t>
            </a:r>
          </a:p>
          <a:p>
            <a:r>
              <a:rPr lang="it-IT" dirty="0"/>
              <a:t>Priorità dinamiche:</a:t>
            </a:r>
          </a:p>
          <a:p>
            <a:pPr lvl="1"/>
            <a:r>
              <a:rPr lang="it-IT" dirty="0"/>
              <a:t>Valore dagli stakeholder </a:t>
            </a:r>
          </a:p>
          <a:p>
            <a:pPr lvl="1"/>
            <a:r>
              <a:rPr lang="it-IT" dirty="0" err="1"/>
              <a:t>Deadline</a:t>
            </a:r>
            <a:endParaRPr lang="it-IT" dirty="0"/>
          </a:p>
          <a:p>
            <a:pPr lvl="1"/>
            <a:r>
              <a:rPr lang="it-IT" dirty="0"/>
              <a:t>Emergenze/Alto rischio</a:t>
            </a:r>
          </a:p>
          <a:p>
            <a:pPr lvl="1"/>
            <a:r>
              <a:rPr lang="it-IT" dirty="0"/>
              <a:t>Richieste personali e di collaborazione</a:t>
            </a:r>
          </a:p>
          <a:p>
            <a:r>
              <a:rPr lang="it-IT" dirty="0"/>
              <a:t>Chiunque può aggiungere e pescare elementi dalle pool</a:t>
            </a:r>
          </a:p>
          <a:p>
            <a:r>
              <a:rPr lang="it-IT" dirty="0"/>
              <a:t>Non appena un membro del team si libera, si pesca dalle pool</a:t>
            </a:r>
          </a:p>
        </p:txBody>
      </p:sp>
    </p:spTree>
    <p:extLst>
      <p:ext uri="{BB962C8B-B14F-4D97-AF65-F5344CB8AC3E}">
        <p14:creationId xmlns:p14="http://schemas.microsoft.com/office/powerpoint/2010/main" val="4021994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D041-2DBB-364D-B114-25B1D9F3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Scelta «Work Item Pools»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38D1B-D829-174D-AA36-4357089B7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Vantaggi</a:t>
            </a:r>
          </a:p>
          <a:p>
            <a:pPr lvl="1"/>
            <a:r>
              <a:rPr lang="it-IT" dirty="0"/>
              <a:t>Non serve manutenzione (niente grooming)</a:t>
            </a:r>
          </a:p>
          <a:p>
            <a:pPr lvl="1"/>
            <a:r>
              <a:rPr lang="it-IT" dirty="0"/>
              <a:t>Completamente flessibile</a:t>
            </a:r>
          </a:p>
          <a:p>
            <a:r>
              <a:rPr lang="it-IT" dirty="0"/>
              <a:t>Svantaggi</a:t>
            </a:r>
          </a:p>
          <a:p>
            <a:pPr lvl="1"/>
            <a:r>
              <a:rPr lang="it-IT" dirty="0"/>
              <a:t>DISCIPLINA</a:t>
            </a:r>
          </a:p>
          <a:p>
            <a:pPr lvl="2"/>
            <a:r>
              <a:rPr lang="it-IT" dirty="0"/>
              <a:t>Rischi? Come valutarli?</a:t>
            </a:r>
          </a:p>
          <a:p>
            <a:pPr lvl="2"/>
            <a:r>
              <a:rPr lang="it-IT" dirty="0"/>
              <a:t>Qual è il valore?</a:t>
            </a:r>
          </a:p>
          <a:p>
            <a:pPr lvl="2"/>
            <a:r>
              <a:rPr lang="it-IT" dirty="0"/>
              <a:t>Problemi aziendali</a:t>
            </a:r>
          </a:p>
          <a:p>
            <a:pPr lvl="2"/>
            <a:r>
              <a:rPr lang="it-IT" dirty="0"/>
              <a:t>Salute del team</a:t>
            </a:r>
          </a:p>
          <a:p>
            <a:pPr lvl="1"/>
            <a:r>
              <a:rPr lang="it-IT" dirty="0"/>
              <a:t>Necessario ridurre WIP, numero degli item in lavorazione</a:t>
            </a:r>
          </a:p>
          <a:p>
            <a:pPr lvl="1"/>
            <a:r>
              <a:rPr lang="it-IT" dirty="0"/>
              <a:t>Rischio di sbilanciamento tecnico vs funzionale per le priorità</a:t>
            </a:r>
          </a:p>
        </p:txBody>
      </p:sp>
    </p:spTree>
    <p:extLst>
      <p:ext uri="{BB962C8B-B14F-4D97-AF65-F5344CB8AC3E}">
        <p14:creationId xmlns:p14="http://schemas.microsoft.com/office/powerpoint/2010/main" val="1139834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71CDF-72AA-C24B-B478-FDA3FAFE7DB0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accent2"/>
                </a:solidFill>
              </a:rPr>
              <a:t>Disciplined Agile Framework e </a:t>
            </a:r>
            <a:r>
              <a:rPr lang="it-IT" dirty="0" err="1">
                <a:solidFill>
                  <a:schemeClr val="accent2"/>
                </a:solidFill>
              </a:rPr>
              <a:t>Configuration</a:t>
            </a:r>
            <a:r>
              <a:rPr lang="it-IT" dirty="0">
                <a:solidFill>
                  <a:schemeClr val="accent2"/>
                </a:solidFill>
              </a:rPr>
              <a:t>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A8F12D-8883-6B4C-B729-B240C8D9F456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solidFill>
                  <a:schemeClr val="accent2"/>
                </a:solidFill>
              </a:rPr>
              <a:t>Come il DA framework si pone verso il </a:t>
            </a:r>
            <a:r>
              <a:rPr lang="it-IT" dirty="0" err="1">
                <a:solidFill>
                  <a:schemeClr val="accent2"/>
                </a:solidFill>
              </a:rPr>
              <a:t>configuration</a:t>
            </a:r>
            <a:r>
              <a:rPr lang="it-IT" dirty="0">
                <a:solidFill>
                  <a:schemeClr val="accent2"/>
                </a:solidFill>
              </a:rPr>
              <a:t> e il change management</a:t>
            </a:r>
          </a:p>
        </p:txBody>
      </p:sp>
    </p:spTree>
    <p:extLst>
      <p:ext uri="{BB962C8B-B14F-4D97-AF65-F5344CB8AC3E}">
        <p14:creationId xmlns:p14="http://schemas.microsoft.com/office/powerpoint/2010/main" val="892273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C30E-5490-E444-BD46-1EAEF869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Scelta «Nessuna Strategia»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2EAD5-6C29-A940-BE6F-3AEDE50C6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Per team molto piccoli</a:t>
            </a:r>
          </a:p>
          <a:p>
            <a:r>
              <a:rPr lang="it-IT" dirty="0"/>
              <a:t>Per progetti molto piccoli</a:t>
            </a:r>
          </a:p>
          <a:p>
            <a:r>
              <a:rPr lang="it-IT" dirty="0"/>
              <a:t>Vantaggi</a:t>
            </a:r>
          </a:p>
          <a:p>
            <a:pPr lvl="1"/>
            <a:r>
              <a:rPr lang="it-IT" dirty="0"/>
              <a:t>Nessuna strategia = nessun </a:t>
            </a:r>
            <a:r>
              <a:rPr lang="it-IT" dirty="0" err="1"/>
              <a:t>overhead</a:t>
            </a:r>
            <a:endParaRPr lang="it-IT" dirty="0"/>
          </a:p>
          <a:p>
            <a:r>
              <a:rPr lang="it-IT" dirty="0"/>
              <a:t>Svantaggi</a:t>
            </a:r>
          </a:p>
          <a:p>
            <a:pPr lvl="1"/>
            <a:r>
              <a:rPr lang="it-IT" dirty="0"/>
              <a:t>Rischio di effettuare lavori non desiderati</a:t>
            </a:r>
          </a:p>
          <a:p>
            <a:pPr lvl="1"/>
            <a:r>
              <a:rPr lang="it-IT" dirty="0"/>
              <a:t>Creazione implicita di team ad hoc</a:t>
            </a:r>
          </a:p>
        </p:txBody>
      </p:sp>
    </p:spTree>
    <p:extLst>
      <p:ext uri="{BB962C8B-B14F-4D97-AF65-F5344CB8AC3E}">
        <p14:creationId xmlns:p14="http://schemas.microsoft.com/office/powerpoint/2010/main" val="2621272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78AB-3C91-D143-AC92-FAD5EA81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Overview</a:t>
            </a:r>
            <a:r>
              <a:rPr lang="it-IT" dirty="0"/>
              <a:t> sulla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146E5-3655-4548-9E2B-0B2C103F6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1600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C30E-5490-E444-BD46-1EAEF869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Construction e </a:t>
            </a:r>
            <a:r>
              <a:rPr lang="it-IT" dirty="0" err="1"/>
              <a:t>Deploy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2EAD5-6C29-A940-BE6F-3AEDE50C6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Fase «</a:t>
            </a:r>
            <a:r>
              <a:rPr lang="it-IT" dirty="0" err="1"/>
              <a:t>construction</a:t>
            </a:r>
            <a:r>
              <a:rPr lang="it-IT" dirty="0"/>
              <a:t>&gt;</a:t>
            </a:r>
          </a:p>
          <a:p>
            <a:pPr lvl="1"/>
            <a:r>
              <a:rPr lang="it-IT" dirty="0"/>
              <a:t>Costruire soluzioni di qualità</a:t>
            </a:r>
          </a:p>
          <a:p>
            <a:pPr lvl="1"/>
            <a:r>
              <a:rPr lang="it-IT" dirty="0"/>
              <a:t>Misurare la qualità </a:t>
            </a:r>
          </a:p>
          <a:p>
            <a:r>
              <a:rPr lang="it-IT" dirty="0"/>
              <a:t>«</a:t>
            </a:r>
            <a:r>
              <a:rPr lang="it-IT" dirty="0" err="1"/>
              <a:t>Move</a:t>
            </a:r>
            <a:r>
              <a:rPr lang="it-IT" dirty="0"/>
              <a:t> </a:t>
            </a:r>
            <a:r>
              <a:rPr lang="it-IT" dirty="0" err="1"/>
              <a:t>closer</a:t>
            </a:r>
            <a:r>
              <a:rPr lang="it-IT" dirty="0"/>
              <a:t> to </a:t>
            </a:r>
            <a:r>
              <a:rPr lang="it-IT" dirty="0" err="1"/>
              <a:t>deployable</a:t>
            </a:r>
            <a:r>
              <a:rPr lang="it-IT" dirty="0"/>
              <a:t> release»</a:t>
            </a:r>
          </a:p>
          <a:p>
            <a:pPr lvl="1" fontAlgn="base"/>
            <a:r>
              <a:rPr lang="it-IT" dirty="0"/>
              <a:t>Come faremo il </a:t>
            </a:r>
            <a:r>
              <a:rPr lang="it-IT" dirty="0" err="1"/>
              <a:t>deploy</a:t>
            </a:r>
            <a:r>
              <a:rPr lang="it-IT" dirty="0"/>
              <a:t>?</a:t>
            </a:r>
          </a:p>
          <a:p>
            <a:pPr lvl="1" fontAlgn="base"/>
            <a:r>
              <a:rPr lang="it-IT" dirty="0"/>
              <a:t>Come gestiremo gli </a:t>
            </a:r>
            <a:r>
              <a:rPr lang="it-IT" dirty="0" err="1"/>
              <a:t>asset</a:t>
            </a:r>
            <a:r>
              <a:rPr lang="it-IT" dirty="0"/>
              <a:t> che produciamo?</a:t>
            </a:r>
          </a:p>
          <a:p>
            <a:pPr lvl="1" fontAlgn="base"/>
            <a:r>
              <a:rPr lang="it-IT" dirty="0"/>
              <a:t>Come documenteremo?</a:t>
            </a:r>
          </a:p>
          <a:p>
            <a:pPr lvl="1" fontAlgn="base"/>
            <a:r>
              <a:rPr lang="it-IT" dirty="0"/>
              <a:t>Come faremo la tracciabilità?</a:t>
            </a:r>
          </a:p>
          <a:p>
            <a:pPr lvl="1" fontAlgn="base"/>
            <a:r>
              <a:rPr lang="it-IT" dirty="0"/>
              <a:t>Al fine di arrivare ad un </a:t>
            </a:r>
            <a:r>
              <a:rPr lang="it-IT" dirty="0" err="1"/>
              <a:t>deploy</a:t>
            </a:r>
            <a:r>
              <a:rPr lang="it-IT" dirty="0"/>
              <a:t> di successo, come dobbiamo fare planning?</a:t>
            </a:r>
          </a:p>
          <a:p>
            <a:pPr lvl="1" fontAlgn="base"/>
            <a:r>
              <a:rPr lang="it-IT" dirty="0"/>
              <a:t>Come verificheremo e valideremo la soluzione?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A293A-8AE2-9F4C-A481-85F0C5759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137" y="1690688"/>
            <a:ext cx="4063186" cy="306705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CC44B1-DF48-0B41-8280-56DDAADAE8C3}"/>
              </a:ext>
            </a:extLst>
          </p:cNvPr>
          <p:cNvSpPr/>
          <p:nvPr/>
        </p:nvSpPr>
        <p:spPr>
          <a:xfrm>
            <a:off x="7069137" y="3071813"/>
            <a:ext cx="4063186" cy="44291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9159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C30E-5490-E444-BD46-1EAEF869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 e il change/</a:t>
            </a:r>
            <a:r>
              <a:rPr lang="it-IT" dirty="0" err="1"/>
              <a:t>config</a:t>
            </a:r>
            <a:r>
              <a:rPr lang="it-IT" dirty="0"/>
              <a:t> management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AD4EE5-A59C-A549-8B7B-4F17B8211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8CA68-1D7F-DF4F-8A8A-9CB64AC1D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7964" b="46265"/>
          <a:stretch/>
        </p:blipFill>
        <p:spPr>
          <a:xfrm>
            <a:off x="422944" y="1825625"/>
            <a:ext cx="6524547" cy="393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54A14-8BFB-884A-BA4C-76902EF3C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88" t="52016" r="15574"/>
          <a:stretch/>
        </p:blipFill>
        <p:spPr>
          <a:xfrm>
            <a:off x="6904182" y="1825625"/>
            <a:ext cx="4837728" cy="393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85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78AB-3C91-D143-AC92-FAD5EA81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Engage IT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146E5-3655-4548-9E2B-0B2C103F6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2043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9AE8-8CE8-9E43-A801-2C61015A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Noi…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DCA7A-B056-4644-AC70-CB8F133E0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Abbiamo aperto nel 2013, tre persone in Italia e due in Austria</a:t>
            </a:r>
          </a:p>
          <a:p>
            <a:r>
              <a:rPr lang="it-IT" dirty="0"/>
              <a:t>Cinque è il numero perfetto per Scrum e un prodotto</a:t>
            </a:r>
          </a:p>
          <a:p>
            <a:r>
              <a:rPr lang="it-IT" dirty="0"/>
              <a:t>Scrum </a:t>
            </a:r>
            <a:r>
              <a:rPr lang="it-IT" dirty="0" err="1"/>
              <a:t>product</a:t>
            </a:r>
            <a:r>
              <a:rPr lang="it-IT" dirty="0"/>
              <a:t> backlog con soli requisiti funzionali e anomalie</a:t>
            </a:r>
          </a:p>
          <a:p>
            <a:r>
              <a:rPr lang="it-IT" dirty="0"/>
              <a:t>Nel 2014 eravamo uno in più (PO + cinque)</a:t>
            </a:r>
          </a:p>
          <a:p>
            <a:r>
              <a:rPr lang="it-IT" dirty="0"/>
              <a:t>Fin da subito abbiamo usato SCM e strumenti di </a:t>
            </a:r>
            <a:r>
              <a:rPr lang="it-IT" dirty="0" err="1"/>
              <a:t>deploy</a:t>
            </a:r>
            <a:r>
              <a:rPr lang="it-IT" dirty="0"/>
              <a:t> + VSTS</a:t>
            </a:r>
          </a:p>
          <a:p>
            <a:r>
              <a:rPr lang="it-IT" dirty="0"/>
              <a:t>Nel 2015 abbiamo iniziato ad avere progetti nuovi sul prodotto</a:t>
            </a:r>
          </a:p>
          <a:p>
            <a:r>
              <a:rPr lang="it-IT" dirty="0"/>
              <a:t>Nel 2016 abbiamo iniziato integrazioni esterne</a:t>
            </a:r>
          </a:p>
          <a:p>
            <a:r>
              <a:rPr lang="it-IT" dirty="0"/>
              <a:t>Altri due si sono aggiunti</a:t>
            </a:r>
          </a:p>
          <a:p>
            <a:r>
              <a:rPr lang="it-IT" dirty="0"/>
              <a:t>Otto persone, un team, non funzionava più, era ora di DA</a:t>
            </a:r>
          </a:p>
        </p:txBody>
      </p:sp>
    </p:spTree>
    <p:extLst>
      <p:ext uri="{BB962C8B-B14F-4D97-AF65-F5344CB8AC3E}">
        <p14:creationId xmlns:p14="http://schemas.microsoft.com/office/powerpoint/2010/main" val="2147537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9AE8-8CE8-9E43-A801-2C61015A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…abbiamo cambiato…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DCA7A-B056-4644-AC70-CB8F133E0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Si è deciso un PO e due team da quattro</a:t>
            </a:r>
          </a:p>
          <a:p>
            <a:r>
              <a:rPr lang="it-IT" dirty="0"/>
              <a:t>Verso la fine del 2016 abbiamo implementato Work Item </a:t>
            </a:r>
            <a:r>
              <a:rPr lang="it-IT" dirty="0" err="1"/>
              <a:t>Stacks</a:t>
            </a:r>
            <a:endParaRPr lang="it-IT" dirty="0"/>
          </a:p>
          <a:p>
            <a:r>
              <a:rPr lang="it-IT" dirty="0"/>
              <a:t>Aumento del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stream</a:t>
            </a:r>
            <a:r>
              <a:rPr lang="it-IT" dirty="0"/>
              <a:t> </a:t>
            </a:r>
          </a:p>
          <a:p>
            <a:r>
              <a:rPr lang="it-IT" dirty="0"/>
              <a:t>Produttività aumentata dopo una piccola flessione</a:t>
            </a:r>
          </a:p>
          <a:p>
            <a:r>
              <a:rPr lang="it-IT" dirty="0"/>
              <a:t>Consapevoli della parte di infrastruttura, abbiamo aggiunto item TECH</a:t>
            </a:r>
          </a:p>
          <a:p>
            <a:r>
              <a:rPr lang="it-IT" dirty="0"/>
              <a:t>Lo </a:t>
            </a:r>
            <a:r>
              <a:rPr lang="it-IT" dirty="0" err="1"/>
              <a:t>stack</a:t>
            </a:r>
            <a:r>
              <a:rPr lang="it-IT" dirty="0"/>
              <a:t> aveva anomalie, funzionalità, richieste tecniche</a:t>
            </a:r>
          </a:p>
          <a:p>
            <a:r>
              <a:rPr lang="it-IT" dirty="0"/>
              <a:t>Nel 2017 abbiamo assunto una persona in Italia e una in Austria</a:t>
            </a:r>
          </a:p>
          <a:p>
            <a:r>
              <a:rPr lang="it-IT" dirty="0"/>
              <a:t>Un PO non bastava più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0905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9AE8-8CE8-9E43-A801-2C61015A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…siamo cresciuti…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DCA7A-B056-4644-AC70-CB8F133E0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Due PO, due team, uno da quattro e uno da cinque</a:t>
            </a:r>
          </a:p>
          <a:p>
            <a:r>
              <a:rPr lang="it-IT" dirty="0"/>
              <a:t>Ora eravamo più geograficamente bilanciati, serviva più scalabilità</a:t>
            </a:r>
          </a:p>
          <a:p>
            <a:r>
              <a:rPr lang="it-IT" dirty="0"/>
              <a:t>Produttività calata, poco tempo per il planning </a:t>
            </a:r>
            <a:r>
              <a:rPr lang="it-IT" dirty="0" err="1"/>
              <a:t>pre</a:t>
            </a:r>
            <a:r>
              <a:rPr lang="it-IT" dirty="0"/>
              <a:t>-iterazione</a:t>
            </a:r>
          </a:p>
          <a:p>
            <a:r>
              <a:rPr lang="it-IT" dirty="0"/>
              <a:t>Nel 2018 siamo in undici sviluppatori, tre PO e tutto il </a:t>
            </a:r>
            <a:r>
              <a:rPr lang="it-IT" dirty="0" err="1"/>
              <a:t>board</a:t>
            </a:r>
            <a:endParaRPr lang="it-IT" dirty="0"/>
          </a:p>
          <a:p>
            <a:r>
              <a:rPr lang="it-IT" dirty="0"/>
              <a:t>Abbiamo ridotto il WIP</a:t>
            </a:r>
          </a:p>
          <a:p>
            <a:r>
              <a:rPr lang="it-IT" dirty="0"/>
              <a:t>Work Item Pool in Continuous Delivery (</a:t>
            </a:r>
            <a:r>
              <a:rPr lang="it-IT" dirty="0" err="1"/>
              <a:t>Kanban</a:t>
            </a:r>
            <a:r>
              <a:rPr lang="it-IT" dirty="0"/>
              <a:t>) a scelta con WIS</a:t>
            </a:r>
          </a:p>
          <a:p>
            <a:r>
              <a:rPr lang="it-IT" dirty="0"/>
              <a:t>Abbiamo </a:t>
            </a:r>
            <a:r>
              <a:rPr lang="it-IT" dirty="0" err="1"/>
              <a:t>specialist</a:t>
            </a:r>
            <a:r>
              <a:rPr lang="it-IT" dirty="0"/>
              <a:t> e </a:t>
            </a:r>
            <a:r>
              <a:rPr lang="it-IT" dirty="0" err="1"/>
              <a:t>consultant</a:t>
            </a:r>
            <a:r>
              <a:rPr lang="it-IT" dirty="0"/>
              <a:t> di team (cross-funzionali)</a:t>
            </a:r>
          </a:p>
          <a:p>
            <a:r>
              <a:rPr lang="it-IT" dirty="0"/>
              <a:t>Abbiamo processi di formazione interna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68969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9AE8-8CE8-9E43-A801-2C61015A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…e manca ancora tanto!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DCA7A-B056-4644-AC70-CB8F133E0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Abbiamo item di processo, quando vogliamo fare un change di iter</a:t>
            </a:r>
          </a:p>
          <a:p>
            <a:r>
              <a:rPr lang="it-IT" dirty="0"/>
              <a:t>Abbiamo item di </a:t>
            </a:r>
            <a:r>
              <a:rPr lang="it-IT" dirty="0" err="1"/>
              <a:t>learning</a:t>
            </a:r>
            <a:r>
              <a:rPr lang="it-IT" dirty="0"/>
              <a:t>, per la formazione interna</a:t>
            </a:r>
          </a:p>
          <a:p>
            <a:r>
              <a:rPr lang="it-IT" dirty="0"/>
              <a:t>Abbiamo item di collaborazione e gestione delle richieste personali</a:t>
            </a:r>
          </a:p>
          <a:p>
            <a:r>
              <a:rPr lang="it-IT" dirty="0"/>
              <a:t>Abbiamo strumenti di chat collaborativa fortemente integrata</a:t>
            </a:r>
          </a:p>
          <a:p>
            <a:r>
              <a:rPr lang="it-IT" dirty="0"/>
              <a:t>Tutto automatizzato, dalla GET LATEST VERSION al rilascio</a:t>
            </a:r>
          </a:p>
          <a:p>
            <a:r>
              <a:rPr lang="it-IT" dirty="0"/>
              <a:t>Tutto integrato in </a:t>
            </a:r>
            <a:r>
              <a:rPr lang="it-IT" dirty="0" err="1"/>
              <a:t>slack</a:t>
            </a:r>
            <a:r>
              <a:rPr lang="it-IT" dirty="0"/>
              <a:t> (notifiche SQL comprese)</a:t>
            </a:r>
          </a:p>
          <a:p>
            <a:r>
              <a:rPr lang="it-IT" dirty="0"/>
              <a:t>E ad oggi il nostro obbiettivo è </a:t>
            </a:r>
            <a:r>
              <a:rPr lang="it-IT" dirty="0" err="1"/>
              <a:t>DisciplinedDevOps</a:t>
            </a:r>
            <a:endParaRPr lang="it-IT" dirty="0"/>
          </a:p>
          <a:p>
            <a:r>
              <a:rPr lang="it-IT" dirty="0"/>
              <a:t>La pipeline c’è, costruire sopra è solo il nostro divertimento</a:t>
            </a:r>
          </a:p>
        </p:txBody>
      </p:sp>
    </p:spTree>
    <p:extLst>
      <p:ext uri="{BB962C8B-B14F-4D97-AF65-F5344CB8AC3E}">
        <p14:creationId xmlns:p14="http://schemas.microsoft.com/office/powerpoint/2010/main" val="3318894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9AE8-8CE8-9E43-A801-2C61015A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 così…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7D29D0-6519-F742-BC0D-CE18B99E7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135" y="1593705"/>
            <a:ext cx="10541198" cy="458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0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716F9D9-9A5E-0444-A232-50E08A96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A6B7E7-D925-5C49-9DE9-034D4F7E8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it-IT" dirty="0"/>
              <a:t>Introduzione al framework</a:t>
            </a:r>
          </a:p>
          <a:p>
            <a:r>
              <a:rPr lang="it-IT" dirty="0" err="1"/>
              <a:t>Configuration</a:t>
            </a:r>
            <a:r>
              <a:rPr lang="it-IT" dirty="0"/>
              <a:t> management e DA</a:t>
            </a:r>
          </a:p>
          <a:p>
            <a:r>
              <a:rPr lang="it-IT" dirty="0"/>
              <a:t>Use case: Engage IT Services</a:t>
            </a:r>
          </a:p>
          <a:p>
            <a:r>
              <a:rPr lang="it-IT" dirty="0"/>
              <a:t>Domande e risposte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D1379F-9025-E540-9E12-A666B13B7F11}"/>
              </a:ext>
            </a:extLst>
          </p:cNvPr>
          <p:cNvSpPr txBox="1"/>
          <p:nvPr/>
        </p:nvSpPr>
        <p:spPr>
          <a:xfrm>
            <a:off x="4003964" y="3810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4431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9AE8-8CE8-9E43-A801-2C61015A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così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49EFC-1784-D140-94D3-EFB49B7D2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37" y="1480870"/>
            <a:ext cx="9086819" cy="3343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220AB7-783E-C540-B68B-66CEF4788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132" y="4057766"/>
            <a:ext cx="2373657" cy="180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18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9AE8-8CE8-9E43-A801-2C61015A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 vorremmo, un giorno, questo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D4D303-5D86-7542-9081-2D0645FAC860}"/>
              </a:ext>
            </a:extLst>
          </p:cNvPr>
          <p:cNvSpPr/>
          <p:nvPr/>
        </p:nvSpPr>
        <p:spPr>
          <a:xfrm>
            <a:off x="2860588" y="5223164"/>
            <a:ext cx="2889048" cy="109782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304405-ED1E-B94C-B279-C7361DD94ADE}"/>
              </a:ext>
            </a:extLst>
          </p:cNvPr>
          <p:cNvGrpSpPr/>
          <p:nvPr/>
        </p:nvGrpSpPr>
        <p:grpSpPr>
          <a:xfrm>
            <a:off x="2846734" y="1533520"/>
            <a:ext cx="6484678" cy="5146243"/>
            <a:chOff x="2846734" y="1690688"/>
            <a:chExt cx="6484678" cy="51462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CC837F9-0DD0-0249-B71A-AAE9DF78C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0588" y="1690688"/>
              <a:ext cx="6470824" cy="486929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572A08-C0C7-2541-9955-4B7418434A10}"/>
                </a:ext>
              </a:extLst>
            </p:cNvPr>
            <p:cNvSpPr/>
            <p:nvPr/>
          </p:nvSpPr>
          <p:spPr>
            <a:xfrm>
              <a:off x="7027908" y="4125335"/>
              <a:ext cx="2303504" cy="10978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991D84-7399-184A-A54C-C646C0096619}"/>
                </a:ext>
              </a:extLst>
            </p:cNvPr>
            <p:cNvSpPr/>
            <p:nvPr/>
          </p:nvSpPr>
          <p:spPr>
            <a:xfrm>
              <a:off x="7488007" y="5226917"/>
              <a:ext cx="1642138" cy="10978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DB0808-B2B7-5B41-800D-0DD185A41B8F}"/>
                </a:ext>
              </a:extLst>
            </p:cNvPr>
            <p:cNvSpPr/>
            <p:nvPr/>
          </p:nvSpPr>
          <p:spPr>
            <a:xfrm>
              <a:off x="2846734" y="6320993"/>
              <a:ext cx="6297266" cy="51593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Engage Oggi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CFC5061-734D-CD40-8BD7-D2AAE1DC4303}"/>
              </a:ext>
            </a:extLst>
          </p:cNvPr>
          <p:cNvGrpSpPr/>
          <p:nvPr/>
        </p:nvGrpSpPr>
        <p:grpSpPr>
          <a:xfrm>
            <a:off x="339812" y="1438272"/>
            <a:ext cx="9330662" cy="3629674"/>
            <a:chOff x="339812" y="1524000"/>
            <a:chExt cx="9330662" cy="36296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27274F-FE45-C04A-ADBB-B7058CB862D1}"/>
                </a:ext>
              </a:extLst>
            </p:cNvPr>
            <p:cNvSpPr/>
            <p:nvPr/>
          </p:nvSpPr>
          <p:spPr>
            <a:xfrm>
              <a:off x="2563091" y="1537855"/>
              <a:ext cx="7107382" cy="188421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F4F815-2CC3-9542-80A5-190F24B693AB}"/>
                </a:ext>
              </a:extLst>
            </p:cNvPr>
            <p:cNvSpPr/>
            <p:nvPr/>
          </p:nvSpPr>
          <p:spPr>
            <a:xfrm>
              <a:off x="2563092" y="4294908"/>
              <a:ext cx="7107382" cy="84491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A42F92-C989-B24A-8F7F-69CB8C0209B0}"/>
                </a:ext>
              </a:extLst>
            </p:cNvPr>
            <p:cNvSpPr/>
            <p:nvPr/>
          </p:nvSpPr>
          <p:spPr>
            <a:xfrm>
              <a:off x="339812" y="1524000"/>
              <a:ext cx="2223279" cy="362967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Engage chissà quando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3963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5C56-F05F-1E40-AE45-9A1B39A5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Grazie, domande?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5B9FC-90CE-3A4B-895D-5CDF1889E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46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048C0-C1AB-3844-ACAD-5AAABF53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Disciplined Agile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E57DC-DA44-0B42-89DD-ED53D95F1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570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C30E-5490-E444-BD46-1EAEF869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Disciplined Agile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2EAD5-6C29-A940-BE6F-3AEDE50C6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Un light-</a:t>
            </a:r>
            <a:r>
              <a:rPr lang="it-IT" dirty="0" err="1"/>
              <a:t>weight</a:t>
            </a:r>
            <a:r>
              <a:rPr lang="it-IT" dirty="0"/>
              <a:t> framework per </a:t>
            </a:r>
            <a:r>
              <a:rPr lang="it-IT" dirty="0" err="1"/>
              <a:t>l’enterprise</a:t>
            </a:r>
            <a:endParaRPr lang="it-IT" dirty="0"/>
          </a:p>
          <a:p>
            <a:r>
              <a:rPr lang="it-IT" dirty="0"/>
              <a:t>Orientato al contesto (</a:t>
            </a:r>
            <a:r>
              <a:rPr lang="it-IT" dirty="0" err="1"/>
              <a:t>unique</a:t>
            </a:r>
            <a:r>
              <a:rPr lang="it-IT" dirty="0"/>
              <a:t>)</a:t>
            </a:r>
          </a:p>
          <a:p>
            <a:r>
              <a:rPr lang="it-IT" dirty="0"/>
              <a:t>Fondamenta per una vera business </a:t>
            </a:r>
            <a:r>
              <a:rPr lang="it-IT" dirty="0" err="1"/>
              <a:t>agility</a:t>
            </a:r>
            <a:endParaRPr lang="it-IT" dirty="0"/>
          </a:p>
          <a:p>
            <a:r>
              <a:rPr lang="it-IT" dirty="0"/>
              <a:t>Descrive come le attività sono interconnesse</a:t>
            </a:r>
          </a:p>
          <a:p>
            <a:r>
              <a:rPr lang="it-IT" dirty="0"/>
              <a:t>Mostra cosa fare per ognuna delle problematiche che si affrontano</a:t>
            </a:r>
          </a:p>
          <a:p>
            <a:r>
              <a:rPr lang="it-IT" dirty="0"/>
              <a:t>È ibrido</a:t>
            </a:r>
          </a:p>
          <a:p>
            <a:r>
              <a:rPr lang="it-IT" dirty="0"/>
              <a:t>È un framework «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decision</a:t>
            </a:r>
            <a:r>
              <a:rPr lang="it-IT" dirty="0"/>
              <a:t>»</a:t>
            </a:r>
          </a:p>
          <a:p>
            <a:r>
              <a:rPr lang="it-IT" dirty="0"/>
              <a:t>È orientato agli individui</a:t>
            </a:r>
          </a:p>
        </p:txBody>
      </p:sp>
    </p:spTree>
    <p:extLst>
      <p:ext uri="{BB962C8B-B14F-4D97-AF65-F5344CB8AC3E}">
        <p14:creationId xmlns:p14="http://schemas.microsoft.com/office/powerpoint/2010/main" val="1848679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00735-6735-1740-9DA3-461241044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Manifesto DA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16CFE-86A7-E441-A9AE-D6F02A58B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it-IT" b="1" dirty="0"/>
              <a:t>Individui e interazioni</a:t>
            </a:r>
            <a:r>
              <a:rPr lang="it-IT" dirty="0"/>
              <a:t> più che i processi e gli strumenti</a:t>
            </a:r>
          </a:p>
          <a:p>
            <a:pPr marL="0" indent="0" algn="ctr">
              <a:buNone/>
            </a:pPr>
            <a:r>
              <a:rPr lang="it-IT" b="1" dirty="0">
                <a:solidFill>
                  <a:srgbClr val="0070C0"/>
                </a:solidFill>
              </a:rPr>
              <a:t>Soluzioni</a:t>
            </a:r>
            <a:r>
              <a:rPr lang="it-IT" b="1" dirty="0"/>
              <a:t> consumabili</a:t>
            </a:r>
            <a:r>
              <a:rPr lang="it-IT" dirty="0"/>
              <a:t> più che la documentazione esaustiva</a:t>
            </a:r>
          </a:p>
          <a:p>
            <a:pPr marL="0" indent="0" algn="ctr">
              <a:buNone/>
            </a:pPr>
            <a:r>
              <a:rPr lang="it-IT" b="1" dirty="0"/>
              <a:t>Collaborazione con gli </a:t>
            </a:r>
            <a:r>
              <a:rPr lang="it-IT" b="1" dirty="0">
                <a:solidFill>
                  <a:srgbClr val="0070C0"/>
                </a:solidFill>
              </a:rPr>
              <a:t>stakeholder</a:t>
            </a:r>
            <a:r>
              <a:rPr lang="it-IT" dirty="0"/>
              <a:t> più che negoziazione dei contratti</a:t>
            </a:r>
          </a:p>
          <a:p>
            <a:pPr marL="0" indent="0" algn="ctr">
              <a:buNone/>
            </a:pPr>
            <a:r>
              <a:rPr lang="it-IT" b="1" dirty="0"/>
              <a:t>Rispondere al cambiamento</a:t>
            </a:r>
            <a:r>
              <a:rPr lang="it-IT" dirty="0"/>
              <a:t> più che seguire un piano</a:t>
            </a:r>
          </a:p>
          <a:p>
            <a:pPr marL="0" indent="0" algn="ctr">
              <a:buNone/>
            </a:pPr>
            <a:r>
              <a:rPr lang="it-IT" b="1" dirty="0">
                <a:solidFill>
                  <a:srgbClr val="00B050"/>
                </a:solidFill>
              </a:rPr>
              <a:t>Agile classico invece:</a:t>
            </a:r>
          </a:p>
          <a:p>
            <a:pPr marL="0" indent="0" algn="ctr">
              <a:buNone/>
            </a:pPr>
            <a:r>
              <a:rPr lang="it-IT" b="1" dirty="0"/>
              <a:t>Individui e interazioni</a:t>
            </a:r>
            <a:r>
              <a:rPr lang="it-IT" dirty="0"/>
              <a:t> più che i processi e gli strumenti</a:t>
            </a:r>
          </a:p>
          <a:p>
            <a:pPr marL="0" indent="0" algn="ctr">
              <a:buNone/>
            </a:pPr>
            <a:r>
              <a:rPr lang="it-IT" b="1" dirty="0">
                <a:solidFill>
                  <a:srgbClr val="C00000"/>
                </a:solidFill>
              </a:rPr>
              <a:t>Software</a:t>
            </a:r>
            <a:r>
              <a:rPr lang="it-IT" b="1" dirty="0"/>
              <a:t> funzionante</a:t>
            </a:r>
            <a:r>
              <a:rPr lang="it-IT" dirty="0"/>
              <a:t> più che la documentazione esaustiva</a:t>
            </a:r>
          </a:p>
          <a:p>
            <a:pPr marL="0" indent="0" algn="ctr">
              <a:buNone/>
            </a:pPr>
            <a:r>
              <a:rPr lang="it-IT" b="1" dirty="0"/>
              <a:t>Collaborazione col </a:t>
            </a:r>
            <a:r>
              <a:rPr lang="it-IT" b="1" dirty="0">
                <a:solidFill>
                  <a:srgbClr val="C00000"/>
                </a:solidFill>
              </a:rPr>
              <a:t>cliente</a:t>
            </a:r>
            <a:r>
              <a:rPr lang="it-IT" dirty="0"/>
              <a:t> più che la negoziazione dei contratti</a:t>
            </a:r>
          </a:p>
          <a:p>
            <a:pPr marL="0" indent="0" algn="ctr">
              <a:buNone/>
            </a:pPr>
            <a:r>
              <a:rPr lang="it-IT" b="1" dirty="0"/>
              <a:t>Rispondere al cambiamento</a:t>
            </a:r>
            <a:r>
              <a:rPr lang="it-IT" dirty="0"/>
              <a:t> più che seguire un piano</a:t>
            </a:r>
          </a:p>
        </p:txBody>
      </p:sp>
    </p:spTree>
    <p:extLst>
      <p:ext uri="{BB962C8B-B14F-4D97-AF65-F5344CB8AC3E}">
        <p14:creationId xmlns:p14="http://schemas.microsoft.com/office/powerpoint/2010/main" val="2332935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32DA-BD54-3240-BDA4-A9DDDEAA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DA framework al completo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3B8C9A-59F8-554A-9E90-C4E812291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570E6-00AE-614D-82A6-B698BBD31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11" y="2064910"/>
            <a:ext cx="3916218" cy="4347002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F2259EAC-E23B-3141-AB7E-54904B25DFFA}"/>
              </a:ext>
            </a:extLst>
          </p:cNvPr>
          <p:cNvSpPr/>
          <p:nvPr/>
        </p:nvSpPr>
        <p:spPr>
          <a:xfrm>
            <a:off x="695325" y="5000625"/>
            <a:ext cx="1562100" cy="700087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D98C0-F8BE-C74C-B300-FC285607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240" y="1586509"/>
            <a:ext cx="6418032" cy="4829569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F7C37327-7B61-7946-A125-71CBAC29BDAB}"/>
              </a:ext>
            </a:extLst>
          </p:cNvPr>
          <p:cNvSpPr/>
          <p:nvPr/>
        </p:nvSpPr>
        <p:spPr>
          <a:xfrm>
            <a:off x="4005262" y="5207793"/>
            <a:ext cx="1562100" cy="700087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1944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78AB-3C91-D143-AC92-FAD5EA81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Configuration</a:t>
            </a:r>
            <a:r>
              <a:rPr lang="it-IT" dirty="0"/>
              <a:t> management e 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146E5-3655-4548-9E2B-0B2C103F6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7157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C30E-5490-E444-BD46-1EAEF869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Configuration</a:t>
            </a:r>
            <a:r>
              <a:rPr lang="it-IT" dirty="0"/>
              <a:t>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2EAD5-6C29-A940-BE6F-3AEDE50C6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Si assicura che le modifiche siano affrontate in modo corretto</a:t>
            </a:r>
          </a:p>
          <a:p>
            <a:r>
              <a:rPr lang="it-IT" dirty="0"/>
              <a:t>Determina chi fa un change e come</a:t>
            </a:r>
          </a:p>
          <a:p>
            <a:r>
              <a:rPr lang="it-IT" dirty="0"/>
              <a:t>Verifica la qualità (</a:t>
            </a:r>
            <a:r>
              <a:rPr lang="it-IT" dirty="0" err="1"/>
              <a:t>revision</a:t>
            </a:r>
            <a:r>
              <a:rPr lang="it-IT" dirty="0"/>
              <a:t> control) in relazione a baseline</a:t>
            </a:r>
          </a:p>
          <a:p>
            <a:r>
              <a:rPr lang="it-IT" dirty="0"/>
              <a:t>Tipicamente visto come un change management di infrastruttura</a:t>
            </a:r>
          </a:p>
          <a:p>
            <a:r>
              <a:rPr lang="it-IT" dirty="0"/>
              <a:t>Innumerevoli strategie, non ne esiste una che vinca su tutte</a:t>
            </a:r>
          </a:p>
          <a:p>
            <a:r>
              <a:rPr lang="it-IT" dirty="0"/>
              <a:t>Approccio prescrittivo (regole a monte)</a:t>
            </a:r>
          </a:p>
          <a:p>
            <a:r>
              <a:rPr lang="it-IT" dirty="0"/>
              <a:t>Approccio univoco (solo una metodologia)</a:t>
            </a:r>
          </a:p>
          <a:p>
            <a:r>
              <a:rPr lang="it-IT" dirty="0"/>
              <a:t>Approccio imperativo (regole da seguire in ogni caso)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3736561"/>
      </p:ext>
    </p:extLst>
  </p:cSld>
  <p:clrMapOvr>
    <a:masterClrMapping/>
  </p:clrMapOvr>
</p:sld>
</file>

<file path=ppt/theme/theme1.xml><?xml version="1.0" encoding="utf-8"?>
<a:theme xmlns:a="http://schemas.openxmlformats.org/drawingml/2006/main" name="EngageStandardPPTX">
  <a:themeElements>
    <a:clrScheme name="EngageStandard">
      <a:dk1>
        <a:srgbClr val="636463"/>
      </a:dk1>
      <a:lt1>
        <a:sysClr val="window" lastClr="FFFFFF"/>
      </a:lt1>
      <a:dk2>
        <a:srgbClr val="636463"/>
      </a:dk2>
      <a:lt2>
        <a:srgbClr val="F2F2F2"/>
      </a:lt2>
      <a:accent1>
        <a:srgbClr val="386E8E"/>
      </a:accent1>
      <a:accent2>
        <a:srgbClr val="386E8E"/>
      </a:accent2>
      <a:accent3>
        <a:srgbClr val="9E9F9E"/>
      </a:accent3>
      <a:accent4>
        <a:srgbClr val="5494BC"/>
      </a:accent4>
      <a:accent5>
        <a:srgbClr val="386E8E"/>
      </a:accent5>
      <a:accent6>
        <a:srgbClr val="32947D"/>
      </a:accent6>
      <a:hlink>
        <a:srgbClr val="386E8E"/>
      </a:hlink>
      <a:folHlink>
        <a:srgbClr val="5494BC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ageStandardPPTX" id="{F59E8104-24F9-42DC-B582-4878E6CD1CA0}" vid="{54715EAF-1997-4710-97F7-DABBE76F8D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EngageStandardPPTX</Template>
  <TotalTime>50</TotalTime>
  <Words>1406</Words>
  <Application>Microsoft Macintosh PowerPoint</Application>
  <PresentationFormat>Widescreen</PresentationFormat>
  <Paragraphs>192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Corbel</vt:lpstr>
      <vt:lpstr>Helvetica Neue Light</vt:lpstr>
      <vt:lpstr>EngageStandardPPTX</vt:lpstr>
      <vt:lpstr>PowerPoint Presentation</vt:lpstr>
      <vt:lpstr>PowerPoint Presentation</vt:lpstr>
      <vt:lpstr>Agenda</vt:lpstr>
      <vt:lpstr>Disciplined Agile Framework</vt:lpstr>
      <vt:lpstr>Disciplined Agile Framework</vt:lpstr>
      <vt:lpstr>Manifesto DA Framework</vt:lpstr>
      <vt:lpstr>Il DA framework al completo</vt:lpstr>
      <vt:lpstr>Configuration management e DA</vt:lpstr>
      <vt:lpstr>Configuration management</vt:lpstr>
      <vt:lpstr>DA e il change/config management</vt:lpstr>
      <vt:lpstr>Come organizziamo i change di configuration?</vt:lpstr>
      <vt:lpstr>Scelta «Formal Change Management»</vt:lpstr>
      <vt:lpstr>Scelta «Formal Change Management»</vt:lpstr>
      <vt:lpstr>Scelta «Scrum Product Backlog»</vt:lpstr>
      <vt:lpstr>Scelta «Scrum Product Backlog»</vt:lpstr>
      <vt:lpstr>Scelta «Work Item Stacks»</vt:lpstr>
      <vt:lpstr>Scelta «Work Item Stacks»</vt:lpstr>
      <vt:lpstr>Scelta «Work Item Pools»</vt:lpstr>
      <vt:lpstr>Scelta «Work Item Pools»</vt:lpstr>
      <vt:lpstr>Scelta «Nessuna Strategia»</vt:lpstr>
      <vt:lpstr>Overview sulla pipeline</vt:lpstr>
      <vt:lpstr>Construction e Deploy</vt:lpstr>
      <vt:lpstr>DA e il change/config management</vt:lpstr>
      <vt:lpstr>Engage IT Services</vt:lpstr>
      <vt:lpstr>Noi…</vt:lpstr>
      <vt:lpstr>…abbiamo cambiato…</vt:lpstr>
      <vt:lpstr>…siamo cresciuti…</vt:lpstr>
      <vt:lpstr>…e manca ancora tanto!</vt:lpstr>
      <vt:lpstr>Da così…</vt:lpstr>
      <vt:lpstr>A così</vt:lpstr>
      <vt:lpstr>Ma vorremmo, un giorno, questo</vt:lpstr>
      <vt:lpstr>Grazie, domande?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Alessandro Alpi</dc:creator>
  <cp:lastModifiedBy>Alessandro Alpi</cp:lastModifiedBy>
  <cp:revision>8</cp:revision>
  <dcterms:created xsi:type="dcterms:W3CDTF">2018-09-19T23:38:16Z</dcterms:created>
  <dcterms:modified xsi:type="dcterms:W3CDTF">2018-09-21T21:15:06Z</dcterms:modified>
</cp:coreProperties>
</file>